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99" r:id="rId4"/>
    <p:sldId id="301" r:id="rId5"/>
    <p:sldId id="300" r:id="rId6"/>
    <p:sldId id="302" r:id="rId7"/>
    <p:sldId id="304" r:id="rId8"/>
    <p:sldId id="311" r:id="rId9"/>
    <p:sldId id="318" r:id="rId10"/>
    <p:sldId id="319" r:id="rId11"/>
    <p:sldId id="306" r:id="rId12"/>
    <p:sldId id="308" r:id="rId13"/>
    <p:sldId id="298" r:id="rId14"/>
    <p:sldId id="303" r:id="rId15"/>
    <p:sldId id="307" r:id="rId16"/>
    <p:sldId id="320" r:id="rId17"/>
    <p:sldId id="296" r:id="rId18"/>
    <p:sldId id="259" r:id="rId19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Bold" panose="020B0600000101010101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D3"/>
    <a:srgbClr val="FEC434"/>
    <a:srgbClr val="444244"/>
    <a:srgbClr val="40474D"/>
    <a:srgbClr val="BE9A3C"/>
    <a:srgbClr val="F25F7D"/>
    <a:srgbClr val="FCD554"/>
    <a:srgbClr val="DA87FF"/>
    <a:srgbClr val="C03586"/>
    <a:srgbClr val="F2677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7315" autoAdjust="0"/>
  </p:normalViewPr>
  <p:slideViewPr>
    <p:cSldViewPr snapToGrid="0" showGuides="1">
      <p:cViewPr>
        <p:scale>
          <a:sx n="74" d="100"/>
          <a:sy n="74" d="100"/>
        </p:scale>
        <p:origin x="1075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36284-D9C9-4B83-81E7-FC324B83D00F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3832F-D625-469D-BDB9-C8E6D67A2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2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8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2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6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42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11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68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건강한 대한민국 만들기</a:t>
            </a:r>
            <a:r>
              <a:rPr lang="en-US" altLang="ko-KR" b="1" dirty="0" smtClean="0"/>
              <a:t>~~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건강한 사회</a:t>
            </a:r>
            <a:r>
              <a:rPr lang="en-US" altLang="ko-KR" b="1" baseline="0" dirty="0" smtClean="0"/>
              <a:t>~~ (</a:t>
            </a:r>
            <a:r>
              <a:rPr lang="ko-KR" altLang="en-US" b="1" baseline="0" dirty="0" smtClean="0"/>
              <a:t>긍정적인 가치들</a:t>
            </a:r>
            <a:r>
              <a:rPr lang="en-US" altLang="ko-KR" b="1" baseline="0" dirty="0" smtClean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1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28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4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4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4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7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5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5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832F-D625-469D-BDB9-C8E6D67A22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3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2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0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4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E2119-DE79-4FFC-A42C-68E42B0E3CE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  <a:ea typeface="+mn-ea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FEEF0-F763-4EF5-8DA3-2D882E32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D5B54C-FBDB-451D-B89E-F37545265A3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513699" y="1874684"/>
            <a:ext cx="4892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With Me?</a:t>
            </a:r>
            <a:endParaRPr lang="ko-KR" altLang="en-US" sz="6000" b="1" spc="-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AD122-08A0-4A0F-8A64-991BB4329CEC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32690A-0E50-492F-B520-DF9481ED77D3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5121915" y="4765031"/>
            <a:ext cx="69637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A303</a:t>
            </a:r>
          </a:p>
          <a:p>
            <a:pPr algn="r"/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뛰라노사우루스</a:t>
            </a:r>
            <a:endParaRPr lang="en-US" altLang="ko-KR" sz="4000" b="1" spc="-3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김순빈</a:t>
            </a:r>
            <a:r>
              <a:rPr lang="ko-KR" altLang="en-US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김대용 </a:t>
            </a:r>
            <a:r>
              <a:rPr lang="ko-KR" altLang="en-US" sz="4000" b="1" spc="-3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김형택</a:t>
            </a:r>
            <a:r>
              <a:rPr lang="ko-KR" altLang="en-US" sz="4000" b="1" spc="-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이선수 전수현</a:t>
            </a:r>
            <a:endParaRPr lang="ko-KR" altLang="en-US" sz="40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47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커뮤니티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896349" y="191279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러너 매칭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4956428" y="191279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일대일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지역 채팅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321352" y="191279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랭킹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>
            <a:solidFill>
              <a:srgbClr val="FF9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44" y="3307010"/>
            <a:ext cx="1544400" cy="154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74" y="3307010"/>
            <a:ext cx="1544400" cy="154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14" y="3307010"/>
            <a:ext cx="1544400" cy="15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3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UCC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9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3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시연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4242" y="4604967"/>
            <a:ext cx="6523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https://k3a303.p.ssafy.io/</a:t>
            </a:r>
            <a:endParaRPr lang="ko-KR" altLang="en-US" sz="4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27" y="1701495"/>
            <a:ext cx="4701947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4,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 스택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 기술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2594496" y="3162403"/>
            <a:ext cx="1668965" cy="1482921"/>
            <a:chOff x="2341328" y="3407139"/>
            <a:chExt cx="1668965" cy="1482921"/>
          </a:xfrm>
        </p:grpSpPr>
        <p:sp>
          <p:nvSpPr>
            <p:cNvPr id="88" name="육각형 87"/>
            <p:cNvSpPr/>
            <p:nvPr/>
          </p:nvSpPr>
          <p:spPr>
            <a:xfrm>
              <a:off x="2341328" y="3407139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31736" y="4489921"/>
              <a:ext cx="94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Vue.js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7927950" y="3209625"/>
            <a:ext cx="1668965" cy="1482921"/>
            <a:chOff x="7674782" y="3474681"/>
            <a:chExt cx="1668965" cy="1482921"/>
          </a:xfrm>
        </p:grpSpPr>
        <p:sp>
          <p:nvSpPr>
            <p:cNvPr id="85" name="육각형 84"/>
            <p:cNvSpPr/>
            <p:nvPr/>
          </p:nvSpPr>
          <p:spPr>
            <a:xfrm>
              <a:off x="7674782" y="3474681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68222" y="3593495"/>
              <a:ext cx="1101551" cy="1010599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8203138" y="4560066"/>
              <a:ext cx="610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E2C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9269200" y="3968145"/>
            <a:ext cx="1668965" cy="1482921"/>
            <a:chOff x="6334024" y="4216141"/>
            <a:chExt cx="1668965" cy="1482921"/>
          </a:xfrm>
        </p:grpSpPr>
        <p:sp>
          <p:nvSpPr>
            <p:cNvPr id="94" name="육각형 93"/>
            <p:cNvSpPr/>
            <p:nvPr/>
          </p:nvSpPr>
          <p:spPr>
            <a:xfrm>
              <a:off x="6334024" y="4216141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7805" y="4388327"/>
              <a:ext cx="916672" cy="948372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6724282" y="5287422"/>
              <a:ext cx="932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+mn-ea"/>
                </a:rPr>
                <a:t>GitLab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513956" y="1599537"/>
            <a:ext cx="1813532" cy="1590739"/>
            <a:chOff x="2260788" y="1844273"/>
            <a:chExt cx="1813532" cy="1590739"/>
          </a:xfrm>
        </p:grpSpPr>
        <p:sp>
          <p:nvSpPr>
            <p:cNvPr id="118" name="육각형 117"/>
            <p:cNvSpPr/>
            <p:nvPr/>
          </p:nvSpPr>
          <p:spPr>
            <a:xfrm>
              <a:off x="2331168" y="1892083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431" y="1844273"/>
              <a:ext cx="1103947" cy="110394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2260788" y="2788681"/>
              <a:ext cx="1813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Spring</a:t>
              </a:r>
            </a:p>
            <a:p>
              <a:pPr algn="ctr"/>
              <a:r>
                <a:rPr lang="en-US" altLang="ko-KR" dirty="0">
                  <a:latin typeface="+mn-ea"/>
                </a:rPr>
                <a:t>Security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7946182" y="1691627"/>
            <a:ext cx="1668965" cy="1482921"/>
            <a:chOff x="7693014" y="1936363"/>
            <a:chExt cx="1668965" cy="1482921"/>
          </a:xfrm>
        </p:grpSpPr>
        <p:sp>
          <p:nvSpPr>
            <p:cNvPr id="100" name="육각형 99"/>
            <p:cNvSpPr/>
            <p:nvPr/>
          </p:nvSpPr>
          <p:spPr>
            <a:xfrm>
              <a:off x="7693014" y="1936363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50740" y="3031947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S3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20" y="2087562"/>
              <a:ext cx="959389" cy="997606"/>
            </a:xfrm>
            <a:prstGeom prst="rect">
              <a:avLst/>
            </a:prstGeom>
          </p:spPr>
        </p:pic>
      </p:grpSp>
      <p:grpSp>
        <p:nvGrpSpPr>
          <p:cNvPr id="206" name="그룹 205"/>
          <p:cNvGrpSpPr/>
          <p:nvPr/>
        </p:nvGrpSpPr>
        <p:grpSpPr>
          <a:xfrm>
            <a:off x="1255078" y="3920609"/>
            <a:ext cx="1668965" cy="1482921"/>
            <a:chOff x="3670670" y="4175624"/>
            <a:chExt cx="1668965" cy="1482921"/>
          </a:xfrm>
        </p:grpSpPr>
        <p:sp>
          <p:nvSpPr>
            <p:cNvPr id="82" name="육각형 81"/>
            <p:cNvSpPr/>
            <p:nvPr/>
          </p:nvSpPr>
          <p:spPr>
            <a:xfrm>
              <a:off x="3670670" y="4175624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26501" y="525767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Bootstrap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867" y="4392422"/>
              <a:ext cx="874960" cy="874960"/>
            </a:xfrm>
            <a:prstGeom prst="rect">
              <a:avLst/>
            </a:prstGeom>
          </p:spPr>
        </p:pic>
      </p:grpSp>
      <p:grpSp>
        <p:nvGrpSpPr>
          <p:cNvPr id="210" name="그룹 209"/>
          <p:cNvGrpSpPr/>
          <p:nvPr/>
        </p:nvGrpSpPr>
        <p:grpSpPr>
          <a:xfrm>
            <a:off x="5265071" y="1656540"/>
            <a:ext cx="1668965" cy="1482921"/>
            <a:chOff x="5011903" y="1901276"/>
            <a:chExt cx="1668965" cy="1482921"/>
          </a:xfrm>
        </p:grpSpPr>
        <p:sp>
          <p:nvSpPr>
            <p:cNvPr id="97" name="육각형 96"/>
            <p:cNvSpPr/>
            <p:nvPr/>
          </p:nvSpPr>
          <p:spPr>
            <a:xfrm>
              <a:off x="5011903" y="1901276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5280138" y="2077366"/>
              <a:ext cx="1084337" cy="965737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5407571" y="3010019"/>
              <a:ext cx="90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NGINX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9267452" y="2459012"/>
            <a:ext cx="1668965" cy="1482921"/>
            <a:chOff x="9014284" y="2729398"/>
            <a:chExt cx="1668965" cy="1482921"/>
          </a:xfrm>
        </p:grpSpPr>
        <p:sp>
          <p:nvSpPr>
            <p:cNvPr id="91" name="육각형 90"/>
            <p:cNvSpPr/>
            <p:nvPr/>
          </p:nvSpPr>
          <p:spPr>
            <a:xfrm>
              <a:off x="9014284" y="2729398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988" y="2839697"/>
              <a:ext cx="967586" cy="1073076"/>
            </a:xfrm>
            <a:prstGeom prst="rect">
              <a:avLst/>
            </a:prstGeom>
          </p:spPr>
        </p:pic>
        <p:sp>
          <p:nvSpPr>
            <p:cNvPr id="192" name="TextBox 191"/>
            <p:cNvSpPr txBox="1"/>
            <p:nvPr/>
          </p:nvSpPr>
          <p:spPr>
            <a:xfrm>
              <a:off x="9536521" y="3829844"/>
              <a:ext cx="660994" cy="36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Jira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5265988" y="3179208"/>
            <a:ext cx="1668965" cy="1482921"/>
            <a:chOff x="5002660" y="3423944"/>
            <a:chExt cx="1668965" cy="1482921"/>
          </a:xfrm>
        </p:grpSpPr>
        <p:sp>
          <p:nvSpPr>
            <p:cNvPr id="188" name="육각형 187"/>
            <p:cNvSpPr/>
            <p:nvPr/>
          </p:nvSpPr>
          <p:spPr>
            <a:xfrm>
              <a:off x="5002660" y="3423944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258491" y="450599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MySQL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556" y="3645513"/>
              <a:ext cx="884698" cy="884698"/>
            </a:xfrm>
            <a:prstGeom prst="rect">
              <a:avLst/>
            </a:prstGeom>
          </p:spPr>
        </p:pic>
      </p:grpSp>
      <p:grpSp>
        <p:nvGrpSpPr>
          <p:cNvPr id="211" name="그룹 210"/>
          <p:cNvGrpSpPr/>
          <p:nvPr/>
        </p:nvGrpSpPr>
        <p:grpSpPr>
          <a:xfrm>
            <a:off x="6607914" y="2427528"/>
            <a:ext cx="1668965" cy="1482921"/>
            <a:chOff x="6344586" y="2692584"/>
            <a:chExt cx="1668965" cy="1482921"/>
          </a:xfrm>
        </p:grpSpPr>
        <p:sp>
          <p:nvSpPr>
            <p:cNvPr id="193" name="육각형 192"/>
            <p:cNvSpPr/>
            <p:nvPr/>
          </p:nvSpPr>
          <p:spPr>
            <a:xfrm>
              <a:off x="6344586" y="2692584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600417" y="3774634"/>
              <a:ext cx="1227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Redis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484" y="2847983"/>
              <a:ext cx="1034094" cy="1034094"/>
            </a:xfrm>
            <a:prstGeom prst="rect">
              <a:avLst/>
            </a:prstGeom>
          </p:spPr>
        </p:pic>
      </p:grpSp>
      <p:grpSp>
        <p:nvGrpSpPr>
          <p:cNvPr id="209" name="그룹 208"/>
          <p:cNvGrpSpPr/>
          <p:nvPr/>
        </p:nvGrpSpPr>
        <p:grpSpPr>
          <a:xfrm>
            <a:off x="3865412" y="2410723"/>
            <a:ext cx="1813532" cy="1489450"/>
            <a:chOff x="3612244" y="2655459"/>
            <a:chExt cx="1813532" cy="1489450"/>
          </a:xfrm>
        </p:grpSpPr>
        <p:sp>
          <p:nvSpPr>
            <p:cNvPr id="198" name="육각형 197"/>
            <p:cNvSpPr/>
            <p:nvPr/>
          </p:nvSpPr>
          <p:spPr>
            <a:xfrm>
              <a:off x="3672464" y="2655459"/>
              <a:ext cx="1668965" cy="148292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612244" y="3775577"/>
              <a:ext cx="1813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Gradle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824" y="2878361"/>
              <a:ext cx="1008798" cy="862282"/>
            </a:xfrm>
            <a:prstGeom prst="rect">
              <a:avLst/>
            </a:prstGeom>
          </p:spPr>
        </p:pic>
      </p:grpSp>
      <p:grpSp>
        <p:nvGrpSpPr>
          <p:cNvPr id="224" name="그룹 223"/>
          <p:cNvGrpSpPr/>
          <p:nvPr/>
        </p:nvGrpSpPr>
        <p:grpSpPr>
          <a:xfrm>
            <a:off x="5255827" y="4707223"/>
            <a:ext cx="1668965" cy="1482921"/>
            <a:chOff x="10355022" y="1395440"/>
            <a:chExt cx="1668965" cy="1482921"/>
          </a:xfrm>
        </p:grpSpPr>
        <p:sp>
          <p:nvSpPr>
            <p:cNvPr id="221" name="육각형 220"/>
            <p:cNvSpPr/>
            <p:nvPr/>
          </p:nvSpPr>
          <p:spPr>
            <a:xfrm>
              <a:off x="10355022" y="1395440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612748" y="2491024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CSS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8448" y="1475550"/>
              <a:ext cx="728826" cy="1028252"/>
            </a:xfrm>
            <a:prstGeom prst="rect">
              <a:avLst/>
            </a:prstGeom>
          </p:spPr>
        </p:pic>
      </p:grpSp>
      <p:grpSp>
        <p:nvGrpSpPr>
          <p:cNvPr id="228" name="그룹 227"/>
          <p:cNvGrpSpPr/>
          <p:nvPr/>
        </p:nvGrpSpPr>
        <p:grpSpPr>
          <a:xfrm>
            <a:off x="6591037" y="3956953"/>
            <a:ext cx="1693851" cy="1482921"/>
            <a:chOff x="7851267" y="5156704"/>
            <a:chExt cx="1693851" cy="1482921"/>
          </a:xfrm>
        </p:grpSpPr>
        <p:sp>
          <p:nvSpPr>
            <p:cNvPr id="219" name="육각형 218"/>
            <p:cNvSpPr/>
            <p:nvPr/>
          </p:nvSpPr>
          <p:spPr>
            <a:xfrm>
              <a:off x="7851267" y="5156704"/>
              <a:ext cx="1668965" cy="1482921"/>
            </a:xfrm>
            <a:prstGeom prst="hexag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031667" y="6252288"/>
              <a:ext cx="131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>
                  <a:latin typeface="+mn-ea"/>
                </a:rPr>
                <a:t>Javascript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5" name="그림 224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5044" y="5265598"/>
              <a:ext cx="1680074" cy="1043687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3924456" y="3922881"/>
            <a:ext cx="1668965" cy="1482921"/>
            <a:chOff x="9543896" y="4811264"/>
            <a:chExt cx="1668965" cy="1482921"/>
          </a:xfrm>
        </p:grpSpPr>
        <p:sp>
          <p:nvSpPr>
            <p:cNvPr id="216" name="육각형 215"/>
            <p:cNvSpPr/>
            <p:nvPr/>
          </p:nvSpPr>
          <p:spPr>
            <a:xfrm>
              <a:off x="9543896" y="4811264"/>
              <a:ext cx="1668965" cy="1482921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801622" y="5906848"/>
              <a:ext cx="115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+mn-ea"/>
                </a:rPr>
                <a:t>HTML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653" y="4936583"/>
              <a:ext cx="977450" cy="977450"/>
            </a:xfrm>
            <a:prstGeom prst="rect">
              <a:avLst/>
            </a:prstGeom>
          </p:spPr>
        </p:pic>
      </p:grpSp>
      <p:sp>
        <p:nvSpPr>
          <p:cNvPr id="79" name="육각형 78"/>
          <p:cNvSpPr/>
          <p:nvPr/>
        </p:nvSpPr>
        <p:spPr>
          <a:xfrm>
            <a:off x="1253835" y="2411781"/>
            <a:ext cx="1668965" cy="148292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81289" y="3280021"/>
            <a:ext cx="142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Spring 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dirty="0" smtClean="0">
                <a:latin typeface="+mn-ea"/>
              </a:rPr>
              <a:t>Boot</a:t>
            </a:r>
            <a:endParaRPr lang="ko-KR" altLang="en-US" dirty="0">
              <a:latin typeface="+mn-ea"/>
            </a:endParaRPr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8" y="2120143"/>
            <a:ext cx="1689296" cy="1689296"/>
          </a:xfrm>
          <a:prstGeom prst="rect">
            <a:avLst/>
          </a:prstGeom>
        </p:spPr>
      </p:pic>
      <p:pic>
        <p:nvPicPr>
          <p:cNvPr id="233" name="그림 23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42" y="3420989"/>
            <a:ext cx="874021" cy="8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2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4,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기술 스택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시스템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아키텍쳐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62400" y="1399415"/>
            <a:ext cx="7589520" cy="5049519"/>
            <a:chOff x="3962400" y="1391920"/>
            <a:chExt cx="7071360" cy="504951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962400" y="1391920"/>
              <a:ext cx="7071360" cy="5049519"/>
            </a:xfrm>
            <a:prstGeom prst="roundRect">
              <a:avLst>
                <a:gd name="adj" fmla="val 852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8341" y="1581414"/>
              <a:ext cx="858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+mn-ea"/>
                </a:rPr>
                <a:t>AWS</a:t>
              </a:r>
              <a:endParaRPr lang="ko-KR" altLang="en-US" sz="2400" dirty="0"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52688" y="2290665"/>
            <a:ext cx="1378839" cy="1423426"/>
            <a:chOff x="4910292" y="3317385"/>
            <a:chExt cx="1378839" cy="142342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5124406" y="3317385"/>
              <a:ext cx="869384" cy="77429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4910292" y="4094480"/>
              <a:ext cx="1378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Web Server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en-US" altLang="ko-KR" dirty="0" err="1" smtClean="0"/>
                <a:t>NginX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35897" y="4475531"/>
            <a:ext cx="920445" cy="1368317"/>
            <a:chOff x="5221977" y="4982163"/>
            <a:chExt cx="920445" cy="1368317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977" y="4982163"/>
              <a:ext cx="812423" cy="81242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221977" y="5704149"/>
              <a:ext cx="9204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Static</a:t>
              </a:r>
            </a:p>
            <a:p>
              <a:pPr algn="ctr"/>
              <a:r>
                <a:rPr lang="en-US" altLang="ko-KR" dirty="0" smtClean="0"/>
                <a:t>(Vue.js)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982228" y="1740036"/>
            <a:ext cx="1896076" cy="1958061"/>
            <a:chOff x="7762964" y="2903543"/>
            <a:chExt cx="1896076" cy="1958061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2964" y="2903543"/>
              <a:ext cx="1896076" cy="1896076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7953422" y="4215273"/>
              <a:ext cx="1515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Server</a:t>
              </a:r>
            </a:p>
            <a:p>
              <a:pPr algn="ctr"/>
              <a:r>
                <a:rPr lang="en-US" altLang="ko-KR" dirty="0" smtClean="0"/>
                <a:t>(Spring boot)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141873" y="4426626"/>
            <a:ext cx="1808252" cy="1399553"/>
            <a:chOff x="1903817" y="2653151"/>
            <a:chExt cx="1808252" cy="1399553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984" y="2653151"/>
              <a:ext cx="829098" cy="82909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903817" y="3406373"/>
              <a:ext cx="18082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Key-Value Store</a:t>
              </a:r>
            </a:p>
            <a:p>
              <a:pPr algn="ctr"/>
              <a:r>
                <a:rPr lang="en-US" altLang="ko-KR" dirty="0" smtClean="0"/>
                <a:t>(</a:t>
              </a:r>
              <a:r>
                <a:rPr lang="en-US" altLang="ko-KR" dirty="0" err="1" smtClean="0"/>
                <a:t>Redis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01158" y="2271431"/>
            <a:ext cx="1145763" cy="1364681"/>
            <a:chOff x="9936238" y="3496922"/>
            <a:chExt cx="1145763" cy="1364681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8705" y="3496922"/>
              <a:ext cx="709318" cy="70931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9936238" y="4215272"/>
              <a:ext cx="11457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Database</a:t>
              </a:r>
            </a:p>
            <a:p>
              <a:pPr algn="ctr"/>
              <a:r>
                <a:rPr lang="en-US" altLang="ko-KR" dirty="0" smtClean="0"/>
                <a:t>(MySQL)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52070" y="2209671"/>
            <a:ext cx="1157882" cy="1504420"/>
            <a:chOff x="870494" y="3319409"/>
            <a:chExt cx="1157882" cy="1504420"/>
          </a:xfrm>
        </p:grpSpPr>
        <p:sp>
          <p:nvSpPr>
            <p:cNvPr id="9" name="TextBox 8"/>
            <p:cNvSpPr txBox="1"/>
            <p:nvPr/>
          </p:nvSpPr>
          <p:spPr>
            <a:xfrm>
              <a:off x="870494" y="4177498"/>
              <a:ext cx="1157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301" y="3319409"/>
              <a:ext cx="853628" cy="85362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096183" y="4360169"/>
            <a:ext cx="1415772" cy="1503998"/>
            <a:chOff x="6096183" y="4360169"/>
            <a:chExt cx="1415772" cy="150399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303" y="4360169"/>
              <a:ext cx="1038737" cy="1038737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6096183" y="5217836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API Server</a:t>
              </a:r>
            </a:p>
            <a:p>
              <a:pPr algn="ctr"/>
              <a:r>
                <a:rPr lang="en-US" altLang="ko-KR" dirty="0" smtClean="0"/>
                <a:t>(Google API)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052311" y="4726629"/>
            <a:ext cx="1238481" cy="1500372"/>
            <a:chOff x="2602913" y="1467894"/>
            <a:chExt cx="1238481" cy="1500372"/>
          </a:xfrm>
        </p:grpSpPr>
        <p:sp>
          <p:nvSpPr>
            <p:cNvPr id="53" name="TextBox 52"/>
            <p:cNvSpPr txBox="1"/>
            <p:nvPr/>
          </p:nvSpPr>
          <p:spPr>
            <a:xfrm>
              <a:off x="2602913" y="2321935"/>
              <a:ext cx="1238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Certificate</a:t>
              </a:r>
            </a:p>
            <a:p>
              <a:pPr algn="ctr"/>
              <a:r>
                <a:rPr lang="en-US" altLang="ko-KR" dirty="0" smtClean="0"/>
                <a:t>Authority</a:t>
              </a:r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812" y="1467894"/>
              <a:ext cx="894684" cy="894684"/>
            </a:xfrm>
            <a:prstGeom prst="rect">
              <a:avLst/>
            </a:prstGeom>
          </p:spPr>
        </p:pic>
      </p:grpSp>
      <p:cxnSp>
        <p:nvCxnSpPr>
          <p:cNvPr id="81" name="직선 화살표 연결선 80"/>
          <p:cNvCxnSpPr/>
          <p:nvPr/>
        </p:nvCxnSpPr>
        <p:spPr>
          <a:xfrm flipV="1">
            <a:off x="3004501" y="3323598"/>
            <a:ext cx="1415064" cy="124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5240834" y="3814062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5400000" flipH="1">
            <a:off x="5962592" y="4651800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>
            <a:off x="5988776" y="2677811"/>
            <a:ext cx="21839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>
            <a:off x="9582084" y="2688074"/>
            <a:ext cx="5190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8988588" y="3814062"/>
            <a:ext cx="1" cy="484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2008567" y="2601631"/>
            <a:ext cx="25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1986918" y="2733711"/>
            <a:ext cx="256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3101677" y="3430656"/>
            <a:ext cx="1408995" cy="123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1513401" y="3821503"/>
            <a:ext cx="648712" cy="84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623945" y="3761657"/>
            <a:ext cx="663099" cy="84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0132326" y="4446344"/>
            <a:ext cx="1309269" cy="1371828"/>
            <a:chOff x="10132326" y="4446344"/>
            <a:chExt cx="1309269" cy="137182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7457" y="4446344"/>
              <a:ext cx="702934" cy="730935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32326" y="5171841"/>
              <a:ext cx="1309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File Upload</a:t>
              </a:r>
            </a:p>
            <a:p>
              <a:pPr algn="ctr"/>
              <a:r>
                <a:rPr lang="en-US" altLang="ko-KR" dirty="0" smtClean="0"/>
                <a:t>(S3)</a:t>
              </a:r>
              <a:endParaRPr lang="ko-KR" altLang="en-US" dirty="0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9827296" y="3832275"/>
            <a:ext cx="650829" cy="466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6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37F3E-EFD1-4B79-A82B-935B58256904}"/>
              </a:ext>
            </a:extLst>
          </p:cNvPr>
          <p:cNvSpPr txBox="1"/>
          <p:nvPr/>
        </p:nvSpPr>
        <p:spPr>
          <a:xfrm>
            <a:off x="76807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알림 기능을 추가하여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사용자들에게 편리성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BFB65-506D-4ABB-8767-36A8D787A498}"/>
              </a:ext>
            </a:extLst>
          </p:cNvPr>
          <p:cNvSpPr txBox="1"/>
          <p:nvPr/>
        </p:nvSpPr>
        <p:spPr>
          <a:xfrm>
            <a:off x="1695679" y="467946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모바일 앱 런칭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13544-5F63-4906-8508-1D80FFB5FB4B}"/>
              </a:ext>
            </a:extLst>
          </p:cNvPr>
          <p:cNvSpPr txBox="1"/>
          <p:nvPr/>
        </p:nvSpPr>
        <p:spPr>
          <a:xfrm>
            <a:off x="444599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 러너들 혹은 실력을 더 키우고 싶은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러너들에게 코칭 서비스를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C805F-ACB9-4508-AA53-BE3091CE30A8}"/>
              </a:ext>
            </a:extLst>
          </p:cNvPr>
          <p:cNvSpPr txBox="1"/>
          <p:nvPr/>
        </p:nvSpPr>
        <p:spPr>
          <a:xfrm>
            <a:off x="5488209" y="46794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코칭 서비스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A1E27-DE45-4B59-A4EC-4EB2BD080044}"/>
              </a:ext>
            </a:extLst>
          </p:cNvPr>
          <p:cNvSpPr txBox="1"/>
          <p:nvPr/>
        </p:nvSpPr>
        <p:spPr>
          <a:xfrm>
            <a:off x="812391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챌린지에서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모인 금액을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지역단체에 기부하여 사회에 공헌합니다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B723-D9D4-4AFD-9F0D-9F2F9018A778}"/>
              </a:ext>
            </a:extLst>
          </p:cNvPr>
          <p:cNvSpPr txBox="1"/>
          <p:nvPr/>
        </p:nvSpPr>
        <p:spPr>
          <a:xfrm>
            <a:off x="9242273" y="4679464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사회 공헌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136847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5046394" y="2081678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872431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81" y="2495989"/>
            <a:ext cx="1191954" cy="1191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r="18348"/>
          <a:stretch/>
        </p:blipFill>
        <p:spPr>
          <a:xfrm>
            <a:off x="5370371" y="2498420"/>
            <a:ext cx="1505285" cy="13209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161" y="2526469"/>
            <a:ext cx="1292859" cy="1292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5,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7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37F3E-EFD1-4B79-A82B-935B58256904}"/>
              </a:ext>
            </a:extLst>
          </p:cNvPr>
          <p:cNvSpPr txBox="1"/>
          <p:nvPr/>
        </p:nvSpPr>
        <p:spPr>
          <a:xfrm>
            <a:off x="76807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알림 기능을 추가하여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사용자들에게 편리성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BFB65-506D-4ABB-8767-36A8D787A498}"/>
              </a:ext>
            </a:extLst>
          </p:cNvPr>
          <p:cNvSpPr txBox="1"/>
          <p:nvPr/>
        </p:nvSpPr>
        <p:spPr>
          <a:xfrm>
            <a:off x="1695679" y="467946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모바일 앱 런칭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13544-5F63-4906-8508-1D80FFB5FB4B}"/>
              </a:ext>
            </a:extLst>
          </p:cNvPr>
          <p:cNvSpPr txBox="1"/>
          <p:nvPr/>
        </p:nvSpPr>
        <p:spPr>
          <a:xfrm>
            <a:off x="444599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 러너들 혹은 실력을 더 키우고 싶은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러너들에게 코칭 서비스를 제공합니다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C805F-ACB9-4508-AA53-BE3091CE30A8}"/>
              </a:ext>
            </a:extLst>
          </p:cNvPr>
          <p:cNvSpPr txBox="1"/>
          <p:nvPr/>
        </p:nvSpPr>
        <p:spPr>
          <a:xfrm>
            <a:off x="5488209" y="46794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코칭 서비스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A1E27-DE45-4B59-A4EC-4EB2BD080044}"/>
              </a:ext>
            </a:extLst>
          </p:cNvPr>
          <p:cNvSpPr txBox="1"/>
          <p:nvPr/>
        </p:nvSpPr>
        <p:spPr>
          <a:xfrm>
            <a:off x="8123911" y="5294920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챌린지에서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모인 금액을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지역단체에 기부하여 사회에 공헌합니다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B723-D9D4-4AFD-9F0D-9F2F9018A778}"/>
              </a:ext>
            </a:extLst>
          </p:cNvPr>
          <p:cNvSpPr txBox="1"/>
          <p:nvPr/>
        </p:nvSpPr>
        <p:spPr>
          <a:xfrm>
            <a:off x="9242273" y="4679464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사회 공헌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136847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5046394" y="2081678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8724314" y="2078145"/>
            <a:ext cx="2060554" cy="206055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81" y="2495989"/>
            <a:ext cx="1191954" cy="1191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r="18348"/>
          <a:stretch/>
        </p:blipFill>
        <p:spPr>
          <a:xfrm>
            <a:off x="5370371" y="2498420"/>
            <a:ext cx="1505285" cy="13209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161" y="2526469"/>
            <a:ext cx="1292859" cy="1292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5,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미래 가치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4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74540"/>
            <a:ext cx="12191999" cy="6858000"/>
          </a:xfrm>
          <a:prstGeom prst="rect">
            <a:avLst/>
          </a:prstGeom>
          <a:blipFill dpi="0" rotWithShape="1">
            <a:blip r:embed="rId3">
              <a:alphaModFix amt="6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6,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 소개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뛰라노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사우르스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622813" y="1134158"/>
            <a:ext cx="2704587" cy="2269443"/>
            <a:chOff x="4743704" y="1224503"/>
            <a:chExt cx="2704587" cy="2269443"/>
          </a:xfrm>
        </p:grpSpPr>
        <p:cxnSp>
          <p:nvCxnSpPr>
            <p:cNvPr id="40" name="직선 연결선 39"/>
            <p:cNvCxnSpPr/>
            <p:nvPr/>
          </p:nvCxnSpPr>
          <p:spPr>
            <a:xfrm flipV="1">
              <a:off x="4835131" y="3168825"/>
              <a:ext cx="314960" cy="3251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전수현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프론트엔드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622813" y="1135141"/>
            <a:ext cx="3576307" cy="2268459"/>
            <a:chOff x="4743704" y="1224503"/>
            <a:chExt cx="3576307" cy="2268459"/>
          </a:xfrm>
        </p:grpSpPr>
        <p:cxnSp>
          <p:nvCxnSpPr>
            <p:cNvPr id="76" name="직선 연결선 75"/>
            <p:cNvCxnSpPr/>
            <p:nvPr/>
          </p:nvCxnSpPr>
          <p:spPr>
            <a:xfrm flipH="1" flipV="1">
              <a:off x="7202411" y="3035762"/>
              <a:ext cx="111760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김형택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37826" y="1133956"/>
            <a:ext cx="3288436" cy="2271061"/>
            <a:chOff x="4159855" y="1224503"/>
            <a:chExt cx="3288436" cy="2271061"/>
          </a:xfrm>
        </p:grpSpPr>
        <p:cxnSp>
          <p:nvCxnSpPr>
            <p:cNvPr id="79" name="직선 연결선 78"/>
            <p:cNvCxnSpPr/>
            <p:nvPr/>
          </p:nvCxnSpPr>
          <p:spPr>
            <a:xfrm flipV="1">
              <a:off x="4159855" y="3080611"/>
              <a:ext cx="867079" cy="4149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김대용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프론트엔드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26867" y="1128648"/>
            <a:ext cx="2704587" cy="2264792"/>
            <a:chOff x="4743704" y="1224503"/>
            <a:chExt cx="2704587" cy="2264792"/>
          </a:xfrm>
        </p:grpSpPr>
        <p:cxnSp>
          <p:nvCxnSpPr>
            <p:cNvPr id="82" name="직선 연결선 81"/>
            <p:cNvCxnSpPr/>
            <p:nvPr/>
          </p:nvCxnSpPr>
          <p:spPr>
            <a:xfrm flipH="1" flipV="1">
              <a:off x="6212835" y="3286607"/>
              <a:ext cx="71122" cy="2026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이선수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622813" y="1135141"/>
            <a:ext cx="3058147" cy="2477650"/>
            <a:chOff x="4743704" y="1224503"/>
            <a:chExt cx="3058147" cy="2477650"/>
          </a:xfrm>
        </p:grpSpPr>
        <p:cxnSp>
          <p:nvCxnSpPr>
            <p:cNvPr id="85" name="직선 연결선 84"/>
            <p:cNvCxnSpPr/>
            <p:nvPr/>
          </p:nvCxnSpPr>
          <p:spPr>
            <a:xfrm flipH="1" flipV="1">
              <a:off x="7092455" y="3064731"/>
              <a:ext cx="709396" cy="6374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4743704" y="1224503"/>
              <a:ext cx="2704587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팀장</a:t>
              </a:r>
              <a:endPara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7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김순빈</a:t>
              </a:r>
              <a:endParaRPr lang="en-US" altLang="ko-KR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백엔드</a:t>
              </a:r>
              <a:endPara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74540"/>
            <a:ext cx="12192000" cy="6858000"/>
            <a:chOff x="0" y="74540"/>
            <a:chExt cx="12192000" cy="6858000"/>
          </a:xfrm>
        </p:grpSpPr>
        <p:sp>
          <p:nvSpPr>
            <p:cNvPr id="25" name="직사각형 24"/>
            <p:cNvSpPr/>
            <p:nvPr/>
          </p:nvSpPr>
          <p:spPr>
            <a:xfrm>
              <a:off x="1" y="74540"/>
              <a:ext cx="12191999" cy="6858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B43323C-9E5C-4064-99F3-C18D7AA072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42096"/>
              <a:ext cx="12192000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41AC10-F0E9-4A54-B2A6-1C90803180AA}"/>
                </a:ext>
              </a:extLst>
            </p:cNvPr>
            <p:cNvSpPr txBox="1"/>
            <p:nvPr/>
          </p:nvSpPr>
          <p:spPr>
            <a:xfrm>
              <a:off x="66174" y="140555"/>
              <a:ext cx="877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+mj-ea"/>
                  <a:ea typeface="+mj-ea"/>
                </a:rPr>
                <a:t>Part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6, </a:t>
              </a:r>
              <a:endParaRPr lang="ko-KR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3954C-ADCB-414B-97E5-49EDDB72FC40}"/>
                </a:ext>
              </a:extLst>
            </p:cNvPr>
            <p:cNvSpPr txBox="1"/>
            <p:nvPr/>
          </p:nvSpPr>
          <p:spPr>
            <a:xfrm>
              <a:off x="790601" y="144125"/>
              <a:ext cx="14061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팀 소개</a:t>
              </a:r>
              <a:endParaRPr lang="ko-KR" altLang="en-US" sz="36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1D4753-AA2C-4F6D-A31F-7B5747BADBBB}"/>
                </a:ext>
              </a:extLst>
            </p:cNvPr>
            <p:cNvSpPr txBox="1"/>
            <p:nvPr/>
          </p:nvSpPr>
          <p:spPr>
            <a:xfrm>
              <a:off x="805841" y="721136"/>
              <a:ext cx="1555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bg1"/>
                  </a:solidFill>
                </a:rPr>
                <a:t>뛰라노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사우르스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9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1D4852-205B-493C-89F3-88C4FE49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C6AF2411-A7CC-4065-9357-B40AAF9AEA41}"/>
              </a:ext>
            </a:extLst>
          </p:cNvPr>
          <p:cNvSpPr/>
          <p:nvPr/>
        </p:nvSpPr>
        <p:spPr>
          <a:xfrm>
            <a:off x="753978" y="978568"/>
            <a:ext cx="10716126" cy="5021179"/>
          </a:xfrm>
          <a:prstGeom prst="bracketPair">
            <a:avLst>
              <a:gd name="adj" fmla="val 1027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945B-51C4-4B81-9E11-443F5A31991C}"/>
              </a:ext>
            </a:extLst>
          </p:cNvPr>
          <p:cNvSpPr txBox="1"/>
          <p:nvPr/>
        </p:nvSpPr>
        <p:spPr>
          <a:xfrm flipH="1">
            <a:off x="3380142" y="2765882"/>
            <a:ext cx="54637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ko-KR" altLang="en-US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01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839161" y="748172"/>
            <a:ext cx="280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1058779" y="1871676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1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기획 배경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1058779" y="2571382"/>
            <a:ext cx="3304673" cy="523220"/>
            <a:chOff x="6545179" y="1582328"/>
            <a:chExt cx="33046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2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주요 기능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1058779" y="3271088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3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시연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3970794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4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기술 </a:t>
              </a:r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스택 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377708" y="2571140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4670500"/>
            <a:ext cx="3304673" cy="523220"/>
            <a:chOff x="6545179" y="1582328"/>
            <a:chExt cx="3304673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5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향후 계획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1058779" y="5370205"/>
            <a:ext cx="3304673" cy="523220"/>
            <a:chOff x="6545179" y="1582328"/>
            <a:chExt cx="3304673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6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팀 소개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3E5AFA71-D00D-4812-8699-2911F55A26E3}"/>
              </a:ext>
            </a:extLst>
          </p:cNvPr>
          <p:cNvSpPr/>
          <p:nvPr/>
        </p:nvSpPr>
        <p:spPr>
          <a:xfrm rot="5400000">
            <a:off x="6651703" y="2544407"/>
            <a:ext cx="2640578" cy="2640578"/>
          </a:xfrm>
          <a:prstGeom prst="arc">
            <a:avLst>
              <a:gd name="adj1" fmla="val 11132660"/>
              <a:gd name="adj2" fmla="val 11111684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A11B173-52F5-4576-9147-F72A1B074E8C}"/>
              </a:ext>
            </a:extLst>
          </p:cNvPr>
          <p:cNvSpPr/>
          <p:nvPr/>
        </p:nvSpPr>
        <p:spPr>
          <a:xfrm>
            <a:off x="6651703" y="2569121"/>
            <a:ext cx="2640578" cy="2640578"/>
          </a:xfrm>
          <a:prstGeom prst="arc">
            <a:avLst>
              <a:gd name="adj1" fmla="val 16236715"/>
              <a:gd name="adj2" fmla="val 2303031"/>
            </a:avLst>
          </a:prstGeom>
          <a:ln w="4953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D8452C-8FE9-4CD8-B484-39F15BF4FA9A}"/>
              </a:ext>
            </a:extLst>
          </p:cNvPr>
          <p:cNvSpPr txBox="1"/>
          <p:nvPr/>
        </p:nvSpPr>
        <p:spPr>
          <a:xfrm>
            <a:off x="7446046" y="3432265"/>
            <a:ext cx="10518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0474D"/>
                </a:solidFill>
                <a:latin typeface="+mn-ea"/>
              </a:rPr>
              <a:t>줄었다</a:t>
            </a:r>
            <a:endParaRPr lang="en-US" altLang="ko-KR" sz="2000" b="1" dirty="0" smtClean="0">
              <a:solidFill>
                <a:srgbClr val="40474D"/>
              </a:solidFill>
              <a:latin typeface="+mn-ea"/>
            </a:endParaRPr>
          </a:p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+mj-ea"/>
                <a:ea typeface="+mj-ea"/>
              </a:rPr>
              <a:t>33%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id="{3773F49D-639A-423E-A850-C7AFC02BC231}"/>
              </a:ext>
            </a:extLst>
          </p:cNvPr>
          <p:cNvSpPr txBox="1"/>
          <p:nvPr/>
        </p:nvSpPr>
        <p:spPr>
          <a:xfrm>
            <a:off x="8114714" y="1577992"/>
            <a:ext cx="2355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+mn-ea"/>
              </a:rPr>
              <a:t>한국건강증진개발원 설문조사</a:t>
            </a:r>
            <a:endParaRPr lang="en-US" altLang="ko-KR" sz="1400" dirty="0" smtClean="0">
              <a:latin typeface="+mn-ea"/>
            </a:endParaRPr>
          </a:p>
          <a:p>
            <a:pPr algn="r"/>
            <a:r>
              <a:rPr kumimoji="1" lang="ko-KR" altLang="en-US" sz="1400" dirty="0" smtClean="0">
                <a:latin typeface="+mn-ea"/>
              </a:rPr>
              <a:t>전국 </a:t>
            </a:r>
            <a:r>
              <a:rPr kumimoji="1" lang="en-US" altLang="ko-KR" sz="1400" dirty="0" smtClean="0">
                <a:latin typeface="+mn-ea"/>
              </a:rPr>
              <a:t>1031</a:t>
            </a:r>
            <a:r>
              <a:rPr kumimoji="1" lang="ko-KR" altLang="en-US" sz="1400" dirty="0" smtClean="0">
                <a:latin typeface="+mn-ea"/>
              </a:rPr>
              <a:t>명 대상</a:t>
            </a:r>
            <a:endParaRPr kumimoji="1" lang="ja-JP" altLang="en-US" sz="1400" dirty="0"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40D574F-D33B-4F35-AB1F-AFBE43FD1D8A}"/>
              </a:ext>
            </a:extLst>
          </p:cNvPr>
          <p:cNvCxnSpPr/>
          <p:nvPr/>
        </p:nvCxnSpPr>
        <p:spPr>
          <a:xfrm>
            <a:off x="7657032" y="5852244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17">
            <a:extLst>
              <a:ext uri="{FF2B5EF4-FFF2-40B4-BE49-F238E27FC236}">
                <a16:creationId xmlns:a16="http://schemas.microsoft.com/office/drawing/2014/main" id="{3773F49D-639A-423E-A850-C7AFC02BC231}"/>
              </a:ext>
            </a:extLst>
          </p:cNvPr>
          <p:cNvSpPr txBox="1"/>
          <p:nvPr/>
        </p:nvSpPr>
        <p:spPr>
          <a:xfrm>
            <a:off x="7067738" y="601850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운동량</a:t>
            </a:r>
            <a:r>
              <a:rPr lang="ko-KR" altLang="en-US" dirty="0" smtClean="0"/>
              <a:t> 증감 추이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2272397" y="6018502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올해 초와 비교한 현재 </a:t>
            </a:r>
            <a:r>
              <a:rPr lang="ko-KR" altLang="en-US" dirty="0" smtClean="0">
                <a:latin typeface="+mj-ea"/>
                <a:ea typeface="+mj-ea"/>
              </a:rPr>
              <a:t>체중</a:t>
            </a:r>
            <a:r>
              <a:rPr lang="ko-KR" altLang="en-US" dirty="0" smtClean="0">
                <a:latin typeface="+mn-ea"/>
              </a:rPr>
              <a:t> 변화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BC2325-986D-4F92-85D8-58A52C8B618B}"/>
              </a:ext>
            </a:extLst>
          </p:cNvPr>
          <p:cNvSpPr/>
          <p:nvPr/>
        </p:nvSpPr>
        <p:spPr>
          <a:xfrm rot="5400000">
            <a:off x="3855957" y="5528244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10BE67-9A01-4D98-AA27-4FBA84A1FDC4}"/>
              </a:ext>
            </a:extLst>
          </p:cNvPr>
          <p:cNvSpPr txBox="1"/>
          <p:nvPr/>
        </p:nvSpPr>
        <p:spPr>
          <a:xfrm>
            <a:off x="3348012" y="3420572"/>
            <a:ext cx="10518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40474D"/>
                </a:solidFill>
                <a:latin typeface="+mn-ea"/>
              </a:rPr>
              <a:t>늘었다</a:t>
            </a:r>
            <a:endParaRPr lang="en-US" altLang="ko-KR" sz="2000" b="1" dirty="0" smtClean="0">
              <a:solidFill>
                <a:srgbClr val="40474D"/>
              </a:solidFill>
              <a:latin typeface="+mn-ea"/>
            </a:endParaRPr>
          </a:p>
          <a:p>
            <a:pPr algn="ctr"/>
            <a:r>
              <a:rPr lang="en-US" altLang="ko-KR" sz="3200" b="1" dirty="0" smtClean="0">
                <a:solidFill>
                  <a:srgbClr val="40474D"/>
                </a:solidFill>
                <a:latin typeface="+mj-ea"/>
                <a:ea typeface="+mj-ea"/>
              </a:rPr>
              <a:t>52%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3E5AFA71-D00D-4812-8699-2911F55A26E3}"/>
              </a:ext>
            </a:extLst>
          </p:cNvPr>
          <p:cNvSpPr/>
          <p:nvPr/>
        </p:nvSpPr>
        <p:spPr>
          <a:xfrm rot="5400000">
            <a:off x="2553668" y="2551708"/>
            <a:ext cx="2640578" cy="2640578"/>
          </a:xfrm>
          <a:prstGeom prst="arc">
            <a:avLst>
              <a:gd name="adj1" fmla="val 11136711"/>
              <a:gd name="adj2" fmla="val 11111684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DA11B173-52F5-4576-9147-F72A1B074E8C}"/>
              </a:ext>
            </a:extLst>
          </p:cNvPr>
          <p:cNvSpPr/>
          <p:nvPr/>
        </p:nvSpPr>
        <p:spPr>
          <a:xfrm>
            <a:off x="2553668" y="2561821"/>
            <a:ext cx="2640578" cy="2640578"/>
          </a:xfrm>
          <a:prstGeom prst="arc">
            <a:avLst>
              <a:gd name="adj1" fmla="val 16236715"/>
              <a:gd name="adj2" fmla="val 5937765"/>
            </a:avLst>
          </a:prstGeom>
          <a:ln w="495300">
            <a:solidFill>
              <a:srgbClr val="F25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2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/>
      <p:bldP spid="44" grpId="0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3565" y="2296411"/>
            <a:ext cx="9264866" cy="274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4219539"/>
            <a:ext cx="6583676" cy="20848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20" y="2376938"/>
            <a:ext cx="7376156" cy="18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1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34896 -0.259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-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0324 L -0.00377 -0.08912 L -4.79167E-6 -3.7037E-7 " pathEditMode="relative" rAng="0" ptsTypes="A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4D10F5A-E665-4794-8D37-2807D4B8E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59807"/>
              </p:ext>
            </p:extLst>
          </p:nvPr>
        </p:nvGraphicFramePr>
        <p:xfrm>
          <a:off x="972060" y="2418079"/>
          <a:ext cx="10247876" cy="3188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1969">
                  <a:extLst>
                    <a:ext uri="{9D8B030D-6E8A-4147-A177-3AD203B41FA5}">
                      <a16:colId xmlns:a16="http://schemas.microsoft.com/office/drawing/2014/main" val="2377788443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561969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NRC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트랭글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Run With Me</a:t>
                      </a:r>
                      <a:endParaRPr lang="ko-KR" altLang="en-US" sz="220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기록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기록 분석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유료</a:t>
                      </a:r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챌린지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52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친구</a:t>
                      </a:r>
                      <a:r>
                        <a:rPr lang="ko-KR" altLang="en-US" sz="2000" b="0" spc="-150" baseline="0" dirty="0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 추천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56603"/>
                  </a:ext>
                </a:extLst>
              </a:tr>
              <a:tr h="46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 err="1" smtClean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챌린지</a:t>
                      </a:r>
                      <a:endParaRPr lang="ko-KR" altLang="en-US" sz="2000" b="0" spc="-150" dirty="0">
                        <a:solidFill>
                          <a:srgbClr val="40474D"/>
                        </a:solidFill>
                        <a:latin typeface="+mj-ea"/>
                        <a:ea typeface="+mj-ea"/>
                      </a:endParaRPr>
                    </a:p>
                  </a:txBody>
                  <a:tcPr marL="83091" marR="83091" marT="41545" marB="41545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Ⅹ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○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3091" marR="83091" marT="41545" marB="4154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9513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조사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816435" y="1397504"/>
            <a:ext cx="3131294" cy="4749298"/>
            <a:chOff x="580672" y="1370627"/>
            <a:chExt cx="3392029" cy="51447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1732" y="1725515"/>
              <a:ext cx="2103425" cy="4442305"/>
            </a:xfrm>
            <a:prstGeom prst="rect">
              <a:avLst/>
            </a:prstGeom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672" y="1370627"/>
              <a:ext cx="3392029" cy="5144761"/>
            </a:xfrm>
            <a:prstGeom prst="rect">
              <a:avLst/>
            </a:prstGeom>
          </p:spPr>
        </p:pic>
      </p:grpSp>
      <p:grpSp>
        <p:nvGrpSpPr>
          <p:cNvPr id="234" name="그룹 233"/>
          <p:cNvGrpSpPr/>
          <p:nvPr/>
        </p:nvGrpSpPr>
        <p:grpSpPr>
          <a:xfrm>
            <a:off x="3355118" y="1397503"/>
            <a:ext cx="3106642" cy="4749298"/>
            <a:chOff x="3533835" y="1326383"/>
            <a:chExt cx="3365324" cy="5144761"/>
          </a:xfrm>
        </p:grpSpPr>
        <p:pic>
          <p:nvPicPr>
            <p:cNvPr id="232" name="그림 2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4785" y="1681271"/>
              <a:ext cx="2103425" cy="4445965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3835" y="1326383"/>
              <a:ext cx="3365324" cy="5144761"/>
            </a:xfrm>
            <a:prstGeom prst="rect">
              <a:avLst/>
            </a:prstGeom>
          </p:spPr>
        </p:pic>
      </p:grpSp>
      <p:sp>
        <p:nvSpPr>
          <p:cNvPr id="452" name="TextBox 451"/>
          <p:cNvSpPr txBox="1"/>
          <p:nvPr/>
        </p:nvSpPr>
        <p:spPr>
          <a:xfrm>
            <a:off x="6771154" y="246365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복잡한 </a:t>
            </a:r>
            <a:r>
              <a:rPr lang="en-US" altLang="ko-KR" sz="2400" dirty="0" smtClean="0"/>
              <a:t>UI/UX</a:t>
            </a:r>
            <a:endParaRPr lang="ko-KR" altLang="en-US" sz="2400" dirty="0"/>
          </a:p>
        </p:txBody>
      </p:sp>
      <p:sp>
        <p:nvSpPr>
          <p:cNvPr id="453" name="TextBox 452"/>
          <p:cNvSpPr txBox="1"/>
          <p:nvPr/>
        </p:nvSpPr>
        <p:spPr>
          <a:xfrm>
            <a:off x="6771154" y="3228269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커뮤니티 비활성화</a:t>
            </a:r>
            <a:endParaRPr lang="ko-KR" altLang="en-US" sz="2400" dirty="0"/>
          </a:p>
        </p:txBody>
      </p:sp>
      <p:sp>
        <p:nvSpPr>
          <p:cNvPr id="454" name="TextBox 453"/>
          <p:cNvSpPr txBox="1"/>
          <p:nvPr/>
        </p:nvSpPr>
        <p:spPr>
          <a:xfrm>
            <a:off x="6771154" y="3992880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유료 서비스</a:t>
            </a:r>
            <a:endParaRPr lang="ko-KR" altLang="en-US" sz="2400" dirty="0"/>
          </a:p>
        </p:txBody>
      </p:sp>
      <p:sp>
        <p:nvSpPr>
          <p:cNvPr id="456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2061580" y="61535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NRC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7" name="テキスト ボックス 17">
            <a:extLst>
              <a:ext uri="{FF2B5EF4-FFF2-40B4-BE49-F238E27FC236}">
                <a16:creationId xmlns:a16="http://schemas.microsoft.com/office/drawing/2014/main" id="{595CBA2D-56D3-4766-95F4-244B02A26C52}"/>
              </a:ext>
            </a:extLst>
          </p:cNvPr>
          <p:cNvSpPr txBox="1"/>
          <p:nvPr/>
        </p:nvSpPr>
        <p:spPr>
          <a:xfrm>
            <a:off x="4501115" y="61535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mtClean="0">
                <a:latin typeface="+mn-ea"/>
              </a:rPr>
              <a:t>트랭글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6771154" y="4757491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다양한 컨텐츠 부족</a:t>
            </a:r>
            <a:endParaRPr lang="ko-KR" altLang="en-US" sz="2400" dirty="0"/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1,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시장 조사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3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453" grpId="0"/>
      <p:bldP spid="454" grpId="0"/>
      <p:bldP spid="4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653337" y="2317427"/>
            <a:ext cx="2714625" cy="3351801"/>
            <a:chOff x="7653337" y="2317427"/>
            <a:chExt cx="2714625" cy="335180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0225F7-B059-4ACB-BB3F-956E1AF22A38}"/>
                </a:ext>
              </a:extLst>
            </p:cNvPr>
            <p:cNvSpPr/>
            <p:nvPr/>
          </p:nvSpPr>
          <p:spPr>
            <a:xfrm>
              <a:off x="7653337" y="2317427"/>
              <a:ext cx="2714625" cy="27146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DC3A16-F7FA-4FD4-B9D2-FD56E8C5BD75}"/>
                </a:ext>
              </a:extLst>
            </p:cNvPr>
            <p:cNvSpPr txBox="1"/>
            <p:nvPr/>
          </p:nvSpPr>
          <p:spPr>
            <a:xfrm>
              <a:off x="8395740" y="5207563"/>
              <a:ext cx="12298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커뮤니티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5" name="그래픽 31" descr="실행">
              <a:extLst>
                <a:ext uri="{FF2B5EF4-FFF2-40B4-BE49-F238E27FC236}">
                  <a16:creationId xmlns:a16="http://schemas.microsoft.com/office/drawing/2014/main" id="{CE837336-8CF4-4EF9-AFB2-06C56886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914034" y="2790845"/>
              <a:ext cx="1605001" cy="1605001"/>
            </a:xfrm>
            <a:prstGeom prst="rect">
              <a:avLst/>
            </a:prstGeom>
          </p:spPr>
        </p:pic>
        <p:pic>
          <p:nvPicPr>
            <p:cNvPr id="27" name="그래픽 31" descr="실행">
              <a:extLst>
                <a:ext uri="{FF2B5EF4-FFF2-40B4-BE49-F238E27FC236}">
                  <a16:creationId xmlns:a16="http://schemas.microsoft.com/office/drawing/2014/main" id="{CE837336-8CF4-4EF9-AFB2-06C56886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414519" y="3013069"/>
              <a:ext cx="1605001" cy="1605001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824037" y="2317428"/>
            <a:ext cx="2714625" cy="3328967"/>
            <a:chOff x="1824037" y="2317428"/>
            <a:chExt cx="2714625" cy="33289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DEC27D9-CA68-420F-8F6A-903F26A72BA1}"/>
                </a:ext>
              </a:extLst>
            </p:cNvPr>
            <p:cNvSpPr/>
            <p:nvPr/>
          </p:nvSpPr>
          <p:spPr>
            <a:xfrm>
              <a:off x="1824037" y="2317428"/>
              <a:ext cx="2714625" cy="27146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B64B4E-B19B-4EC3-9107-5E27F46BA866}"/>
                </a:ext>
              </a:extLst>
            </p:cNvPr>
            <p:cNvSpPr txBox="1"/>
            <p:nvPr/>
          </p:nvSpPr>
          <p:spPr>
            <a:xfrm>
              <a:off x="2697082" y="5184730"/>
              <a:ext cx="96853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챌린지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744" y="2942262"/>
              <a:ext cx="1652054" cy="165205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294240" y="1872981"/>
            <a:ext cx="3603520" cy="4289286"/>
            <a:chOff x="4294240" y="1872981"/>
            <a:chExt cx="3603520" cy="428928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4CDFDEC-AF43-4B5B-A9BD-56978D9BBD9A}"/>
                </a:ext>
              </a:extLst>
            </p:cNvPr>
            <p:cNvSpPr/>
            <p:nvPr/>
          </p:nvSpPr>
          <p:spPr>
            <a:xfrm>
              <a:off x="4294240" y="1872981"/>
              <a:ext cx="3603520" cy="3603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FA886-7E09-4DC3-8F71-74BD1E3E251F}"/>
                </a:ext>
              </a:extLst>
            </p:cNvPr>
            <p:cNvSpPr txBox="1"/>
            <p:nvPr/>
          </p:nvSpPr>
          <p:spPr>
            <a:xfrm>
              <a:off x="5022912" y="5700602"/>
              <a:ext cx="218681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러닝 기록 및 분석</a:t>
              </a:r>
              <a:endParaRPr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24" name="그래픽 29" descr="기어가는">
              <a:extLst>
                <a:ext uri="{FF2B5EF4-FFF2-40B4-BE49-F238E27FC236}">
                  <a16:creationId xmlns:a16="http://schemas.microsoft.com/office/drawing/2014/main" id="{98966006-F487-4268-8A32-5C478338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218791" y="2846775"/>
              <a:ext cx="1605001" cy="160500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주요 기능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2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기록 및 분석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90" y="3307010"/>
            <a:ext cx="1544650" cy="15446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313657" y="1912796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GPS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기반 러닝 저장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5173635" y="1912795"/>
            <a:ext cx="186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러닝 기록 관리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20" y="3307010"/>
            <a:ext cx="1544650" cy="154465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031209" y="191279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러닝 분석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50" y="3307010"/>
            <a:ext cx="1544650" cy="15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5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87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Part </a:t>
            </a:r>
            <a:r>
              <a:rPr lang="en-US" altLang="ko-KR" sz="1600" dirty="0" smtClean="0">
                <a:latin typeface="+mj-ea"/>
                <a:ea typeface="+mj-ea"/>
              </a:rPr>
              <a:t>2,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주요 기능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챌린지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920115" y="1753673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920115" y="5912718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920115" y="1784419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635059" y="1912796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마일리지 </a:t>
            </a:r>
            <a:r>
              <a:rPr lang="ko-KR" altLang="en-US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결제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8754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87545" y="1765148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5333134" y="1912795"/>
            <a:ext cx="1548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챌린지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참여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87545" y="5920105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05497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054975" y="1776623"/>
            <a:ext cx="3240000" cy="0"/>
          </a:xfrm>
          <a:prstGeom prst="line">
            <a:avLst/>
          </a:prstGeom>
          <a:ln w="571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9321352" y="191279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기부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054975" y="5927492"/>
            <a:ext cx="3240000" cy="0"/>
          </a:xfrm>
          <a:prstGeom prst="line">
            <a:avLst/>
          </a:prstGeom>
          <a:ln w="19050">
            <a:solidFill>
              <a:srgbClr val="FEC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14" y="3301860"/>
            <a:ext cx="1544400" cy="154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74" y="3301860"/>
            <a:ext cx="1544400" cy="1544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98" y="3301860"/>
            <a:ext cx="1544400" cy="15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사용자 지정 1">
      <a:majorFont>
        <a:latin typeface="나눔스퀘어 Light"/>
        <a:ea typeface="나눔스퀘어 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411</Words>
  <Application>Microsoft Office PowerPoint</Application>
  <PresentationFormat>와이드스크린</PresentationFormat>
  <Paragraphs>205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Light</vt:lpstr>
      <vt:lpstr>나눔스퀘어 ExtraBold</vt:lpstr>
      <vt:lpstr>맑은 고딕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180</cp:revision>
  <dcterms:created xsi:type="dcterms:W3CDTF">2020-09-14T00:48:43Z</dcterms:created>
  <dcterms:modified xsi:type="dcterms:W3CDTF">2020-11-20T07:56:39Z</dcterms:modified>
</cp:coreProperties>
</file>